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1" autoAdjust="0"/>
    <p:restoredTop sz="94660"/>
  </p:normalViewPr>
  <p:slideViewPr>
    <p:cSldViewPr snapToGrid="0">
      <p:cViewPr varScale="1">
        <p:scale>
          <a:sx n="48" d="100"/>
          <a:sy n="48" d="100"/>
        </p:scale>
        <p:origin x="60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 smtClean="0"/>
              <a:t>Klik op het pictogram in het midden om een achtergrondafbeelding toe te voegen (19,05 x 27 cm). </a:t>
            </a:r>
            <a:br>
              <a:rPr lang="nl-NL" dirty="0" smtClean="0"/>
            </a:br>
            <a:r>
              <a:rPr lang="nl-NL" dirty="0" smtClean="0"/>
              <a:t>Verplaats deze vervolgens naar de achtergrond om de tekst te typen.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 smtClean="0"/>
              <a:t>Klik op het pictogram in het midden om een achtergrondafbeelding toe te voegen (19,05 x 27 cm). 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 smtClean="0"/>
              <a:t>Klik op het pictogram in het midden om een afbeelding toe te voegen (19,05 x 10 cm).</a:t>
            </a:r>
            <a:r>
              <a:rPr lang="nl-NL" sz="1600" dirty="0" smtClean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 smtClean="0"/>
              <a:t>Klik op het pictogram in het midden om een afbeelding toe te voegen (19,05 x 10 cm).</a:t>
            </a:r>
            <a:r>
              <a:rPr lang="nl-NL" sz="1600" dirty="0" smtClean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1614541" y="2580404"/>
            <a:ext cx="852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prstClr val="black"/>
                </a:solidFill>
                <a:cs typeface="Arial"/>
              </a:rPr>
              <a:t>AAN DE SLAG IN HET BUITENLAND</a:t>
            </a:r>
            <a:endParaRPr lang="en-US" sz="3600" b="1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48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41129" y="578069"/>
            <a:ext cx="807194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dirty="0" smtClean="0">
                <a:solidFill>
                  <a:prstClr val="black"/>
                </a:solidFill>
                <a:latin typeface="Calibri"/>
              </a:rPr>
              <a:t>Hoe ga je de opdracht aanpakken</a:t>
            </a:r>
          </a:p>
          <a:p>
            <a:pPr defTabSz="457200"/>
            <a:endParaRPr lang="nl-NL" dirty="0">
              <a:solidFill>
                <a:prstClr val="black"/>
              </a:solidFill>
              <a:latin typeface="Calibri"/>
            </a:endParaRPr>
          </a:p>
          <a:p>
            <a:pPr marL="342900" indent="-342900" defTabSz="457200">
              <a:buFont typeface="+mj-lt"/>
              <a:buAutoNum type="arabicPeriod"/>
            </a:pPr>
            <a:r>
              <a:rPr lang="nl-NL" sz="2400" b="1" dirty="0" smtClean="0">
                <a:solidFill>
                  <a:prstClr val="black"/>
                </a:solidFill>
                <a:latin typeface="Calibri"/>
              </a:rPr>
              <a:t>Land waar je zou willen werken</a:t>
            </a:r>
          </a:p>
          <a:p>
            <a:pPr marL="342900" indent="-342900" defTabSz="457200">
              <a:buFont typeface="+mj-lt"/>
              <a:buAutoNum type="arabicPeriod"/>
            </a:pPr>
            <a:endParaRPr lang="nl-NL" dirty="0" smtClean="0">
              <a:solidFill>
                <a:prstClr val="black"/>
              </a:solidFill>
              <a:latin typeface="Calibri"/>
            </a:endParaRPr>
          </a:p>
          <a:p>
            <a:pPr marL="342900" indent="-342900" defTabSz="457200">
              <a:buFont typeface="+mj-lt"/>
              <a:buAutoNum type="arabicPeriod"/>
            </a:pPr>
            <a:endParaRPr lang="nl-NL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Deze keuze moet van een land zijn waar jij naar toe wilt gaan</a:t>
            </a:r>
          </a:p>
          <a:p>
            <a:pPr defTabSz="457200"/>
            <a:endParaRPr lang="nl-NL" sz="2000" dirty="0">
              <a:solidFill>
                <a:prstClr val="black"/>
              </a:solidFill>
              <a:latin typeface="Calibri"/>
            </a:endParaRPr>
          </a:p>
          <a:p>
            <a:pPr defTabSz="457200">
              <a:lnSpc>
                <a:spcPct val="150000"/>
              </a:lnSpc>
            </a:pP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Vraag die je hierbij zou moeten stellen is: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Wat zijn jouw leerdoelen, zijn deze in dit land/bedrijf te realiseren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Leerdoelen moeten natuurlijk aansluiten bij je opleiding</a:t>
            </a:r>
          </a:p>
          <a:p>
            <a:pPr defTabSz="457200"/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244" y="4139474"/>
            <a:ext cx="3377477" cy="247519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953" y="578069"/>
            <a:ext cx="2518436" cy="232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04647" y="262759"/>
            <a:ext cx="7104995" cy="573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400" b="1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nl-NL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NL" sz="2400" b="1" dirty="0" smtClean="0">
                <a:solidFill>
                  <a:prstClr val="black"/>
                </a:solidFill>
                <a:latin typeface="Calibri"/>
              </a:rPr>
              <a:t>Geschiedenis van het land</a:t>
            </a:r>
          </a:p>
          <a:p>
            <a:pPr defTabSz="457200"/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  <a:latin typeface="Calibri"/>
              </a:rPr>
              <a:t>Voorbeeld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: Zwitserland</a:t>
            </a: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1050" dirty="0">
              <a:solidFill>
                <a:prstClr val="black"/>
              </a:solidFill>
              <a:latin typeface="Calibri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err="1" smtClean="0">
                <a:solidFill>
                  <a:prstClr val="black"/>
                </a:solidFill>
                <a:latin typeface="Calibri"/>
              </a:rPr>
              <a:t>Confederatio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NL" sz="2000" dirty="0" err="1" smtClean="0">
                <a:solidFill>
                  <a:prstClr val="black"/>
                </a:solidFill>
                <a:latin typeface="Calibri"/>
              </a:rPr>
              <a:t>Helvetica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 (CH)</a:t>
            </a: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105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In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de 1e eeuw werd het gebied van het tegenwoordige Zwitserland geïntegreerd in het Romeinse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Rijk</a:t>
            </a: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In 1515 werd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verdere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interventies in Italië niet meer door de Zwitsers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uitgevoerd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. De Zwitsers verklaarden zich vanaf dan neutraal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105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Het huidige Zwitserland bestaat al sinds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1292</a:t>
            </a: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105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Pas in 1975 werd in Zwitserland het vrouwenkiesrecht ingevoerd als laatste grote land in Europa </a:t>
            </a:r>
            <a:endParaRPr lang="nl-NL" sz="20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105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Zwitserland bestaat uit Kantons (soort provincies)</a:t>
            </a:r>
          </a:p>
          <a:p>
            <a:pPr defTabSz="457200">
              <a:buClr>
                <a:schemeClr val="accent4"/>
              </a:buClr>
              <a:buSzPct val="150000"/>
            </a:pPr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21" y="481421"/>
            <a:ext cx="3538992" cy="23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8676" y="293428"/>
            <a:ext cx="896532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400" b="1" dirty="0" smtClean="0">
                <a:solidFill>
                  <a:prstClr val="black"/>
                </a:solidFill>
                <a:latin typeface="Calibri"/>
              </a:rPr>
              <a:t>3 cultuur / tradities / normen / gewoontes</a:t>
            </a:r>
          </a:p>
          <a:p>
            <a:pPr defTabSz="457200"/>
            <a:endParaRPr lang="nl-NL" sz="14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Men spreekt elkaar altijd aan met U → totdat er “do-</a:t>
            </a:r>
            <a:r>
              <a:rPr lang="nl-NL" dirty="0" err="1" smtClean="0">
                <a:solidFill>
                  <a:prstClr val="black"/>
                </a:solidFill>
                <a:latin typeface="Calibri"/>
              </a:rPr>
              <a:t>tsies</a:t>
            </a:r>
            <a:r>
              <a:rPr lang="nl-NL" dirty="0" smtClean="0">
                <a:solidFill>
                  <a:prstClr val="black"/>
                </a:solidFill>
                <a:latin typeface="Calibri"/>
              </a:rPr>
              <a:t>” gemaakt is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Bij ieder treffen (zakelijk) geef je weer een hand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De hiërarchische lijn telt zwaarder dan in NL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Iedere gemeente heeft zijn eigen btw vastgesteld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Ieder kanton (26) heeft zijn eigen regels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Er zijn 4 hoofdtalen Duits / Italiaans / Frans / </a:t>
            </a:r>
            <a:r>
              <a:rPr lang="nl-NL" dirty="0" err="1" smtClean="0">
                <a:solidFill>
                  <a:prstClr val="black"/>
                </a:solidFill>
                <a:latin typeface="Calibri"/>
              </a:rPr>
              <a:t>reto</a:t>
            </a:r>
            <a:r>
              <a:rPr lang="nl-NL" dirty="0" smtClean="0">
                <a:solidFill>
                  <a:prstClr val="black"/>
                </a:solidFill>
                <a:latin typeface="Calibri"/>
              </a:rPr>
              <a:t> Romaans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8,4 miljoen inwoners (m2 km bijna net zo groot als NL)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Bij verjaardagen wordt alleen de jarige gefeliciteerd → vaak alleen om de 5 jaar gevierd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Hoge verkeersboetes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Loonbelasting 1x per jaar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Met kerst is men vaak thuis → met oud en nieuw gaat men vaak uit- eten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1 augustus is de landelijke feestdag → ontstaan van Zwitserland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nl-NL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nl-NL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852" y="610585"/>
            <a:ext cx="4056650" cy="217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10207" y="581909"/>
            <a:ext cx="882869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400" b="1" dirty="0" smtClean="0">
                <a:solidFill>
                  <a:prstClr val="black"/>
                </a:solidFill>
                <a:latin typeface="Calibri"/>
              </a:rPr>
              <a:t>4 werk + organisatiecultuur</a:t>
            </a:r>
          </a:p>
          <a:p>
            <a:pPr defTabSz="457200"/>
            <a:endParaRPr lang="nl-NL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Wat kun je tegenkomen en waar zou jij rekening mee moeten houden als stagiaire</a:t>
            </a:r>
          </a:p>
          <a:p>
            <a:pPr defTabSz="457200"/>
            <a:endParaRPr lang="nl-NL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Hiërarchische lijn telt zwaar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Werkdagen van ca 9 uur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Klant wordt altijd aangesproken met: Frau/</a:t>
            </a:r>
            <a:r>
              <a:rPr lang="nl-NL" dirty="0" err="1" smtClean="0">
                <a:solidFill>
                  <a:prstClr val="black"/>
                </a:solidFill>
                <a:latin typeface="Calibri"/>
              </a:rPr>
              <a:t>Herr</a:t>
            </a:r>
            <a:r>
              <a:rPr lang="nl-NL" dirty="0" smtClean="0">
                <a:solidFill>
                  <a:prstClr val="black"/>
                </a:solidFill>
                <a:latin typeface="Calibri"/>
              </a:rPr>
              <a:t> + achternaam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Overleg vind 90% plaats met uitvoerder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Drank wordt ook vaak door klant aangeboden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Tipgeld is gebruikelijk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385" y="3657600"/>
            <a:ext cx="3980026" cy="25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3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89183" y="230770"/>
            <a:ext cx="881818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400" b="1" dirty="0" smtClean="0">
                <a:solidFill>
                  <a:prstClr val="black"/>
                </a:solidFill>
                <a:latin typeface="Calibri"/>
              </a:rPr>
              <a:t>5 Lokale markt en klantenbehoefte</a:t>
            </a:r>
          </a:p>
          <a:p>
            <a:pPr defTabSz="457200"/>
            <a:endParaRPr lang="nl-NL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nl-NL" dirty="0" smtClean="0">
                <a:solidFill>
                  <a:prstClr val="black"/>
                </a:solidFill>
                <a:latin typeface="Calibri"/>
              </a:rPr>
              <a:t>Afhankelijk van het beroepenveld</a:t>
            </a:r>
          </a:p>
          <a:p>
            <a:pPr defTabSz="457200"/>
            <a:endParaRPr lang="nl-NL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Klanten verwachten algemeen een hoog kwaliteitsniveau met oog op detail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nl-NL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nl-NL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nl-NL" sz="2400" dirty="0" smtClean="0">
                <a:solidFill>
                  <a:prstClr val="black"/>
                </a:solidFill>
                <a:latin typeface="Calibri"/>
              </a:rPr>
              <a:t>6 Wet- en regelgeving</a:t>
            </a:r>
          </a:p>
          <a:p>
            <a:pPr defTabSz="457200"/>
            <a:endParaRPr lang="nl-NL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Vaak gebonden aan de landelijke wet- en regelgeving</a:t>
            </a:r>
          </a:p>
          <a:p>
            <a:pPr marL="742950" lvl="1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Als een product in 1 kanton is toegestaan → dan voor heel Zwitserland</a:t>
            </a:r>
          </a:p>
          <a:p>
            <a:pPr marL="742950" lvl="1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Normen voor producten zijn beschreven in de SNV (Zwitserse Normen Vereinigung)</a:t>
            </a:r>
          </a:p>
          <a:p>
            <a:pPr defTabSz="457200"/>
            <a:endParaRPr lang="nl-NL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287" y="4530426"/>
            <a:ext cx="3029975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46841" y="430924"/>
            <a:ext cx="85238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400" dirty="0" smtClean="0">
                <a:solidFill>
                  <a:prstClr val="black"/>
                </a:solidFill>
                <a:latin typeface="Calibri"/>
              </a:rPr>
              <a:t>Een + en een – voor jouw persoonlijk in relatie tot het land waar je naar toe gaat</a:t>
            </a:r>
          </a:p>
          <a:p>
            <a:pPr defTabSz="457200"/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nl-NL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nl-NL" dirty="0" smtClean="0">
                <a:solidFill>
                  <a:prstClr val="black"/>
                </a:solidFill>
                <a:latin typeface="Calibri"/>
              </a:rPr>
              <a:t>+  </a:t>
            </a:r>
          </a:p>
          <a:p>
            <a:pPr defTabSz="457200"/>
            <a:r>
              <a:rPr lang="nl-NL" dirty="0" smtClean="0">
                <a:solidFill>
                  <a:prstClr val="black"/>
                </a:solidFill>
                <a:latin typeface="Calibri"/>
              </a:rPr>
              <a:t>hoog kwaliteitsniveau en oog voor detail past bij mij</a:t>
            </a:r>
          </a:p>
          <a:p>
            <a:pPr defTabSz="457200"/>
            <a:endParaRPr lang="nl-NL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nl-NL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nl-NL" dirty="0" smtClean="0">
                <a:solidFill>
                  <a:prstClr val="black"/>
                </a:solidFill>
                <a:latin typeface="Calibri"/>
              </a:rPr>
              <a:t>- </a:t>
            </a:r>
          </a:p>
          <a:p>
            <a:pPr defTabSz="457200"/>
            <a:r>
              <a:rPr lang="nl-NL" dirty="0" smtClean="0">
                <a:solidFill>
                  <a:prstClr val="black"/>
                </a:solidFill>
                <a:latin typeface="Calibri"/>
              </a:rPr>
              <a:t>Het te formele om steeds </a:t>
            </a:r>
            <a:r>
              <a:rPr lang="nl-NL" dirty="0" err="1">
                <a:solidFill>
                  <a:prstClr val="black"/>
                </a:solidFill>
                <a:latin typeface="Calibri"/>
              </a:rPr>
              <a:t>H</a:t>
            </a:r>
            <a:r>
              <a:rPr lang="nl-NL" dirty="0" err="1" smtClean="0">
                <a:solidFill>
                  <a:prstClr val="black"/>
                </a:solidFill>
                <a:latin typeface="Calibri"/>
              </a:rPr>
              <a:t>err</a:t>
            </a:r>
            <a:r>
              <a:rPr lang="nl-NL" dirty="0" smtClean="0">
                <a:solidFill>
                  <a:prstClr val="black"/>
                </a:solidFill>
                <a:latin typeface="Calibri"/>
              </a:rPr>
              <a:t> en Frau…te zeggen vind ik overbodig</a:t>
            </a:r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475" y="4183094"/>
            <a:ext cx="2950720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3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508" y="1880095"/>
            <a:ext cx="3816427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82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mbo zone</Template>
  <TotalTime>8</TotalTime>
  <Words>421</Words>
  <Application>Microsoft Office PowerPoint</Application>
  <PresentationFormat>Breedbeeld</PresentationFormat>
  <Paragraphs>72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van den Berg</dc:creator>
  <cp:lastModifiedBy>Peter van den Berg</cp:lastModifiedBy>
  <cp:revision>2</cp:revision>
  <dcterms:created xsi:type="dcterms:W3CDTF">2018-10-09T07:42:24Z</dcterms:created>
  <dcterms:modified xsi:type="dcterms:W3CDTF">2018-10-09T07:51:23Z</dcterms:modified>
</cp:coreProperties>
</file>